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Nunito"/>
      <p:regular r:id="rId29"/>
      <p:bold r:id="rId30"/>
      <p:italic r:id="rId31"/>
      <p:boldItalic r:id="rId32"/>
    </p:embeddedFont>
    <p:embeddedFont>
      <p:font typeface="Maven Pro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italic.fntdata"/><Relationship Id="rId30" Type="http://schemas.openxmlformats.org/officeDocument/2006/relationships/font" Target="fonts/Nunito-bold.fntdata"/><Relationship Id="rId11" Type="http://schemas.openxmlformats.org/officeDocument/2006/relationships/slide" Target="slides/slide6.xml"/><Relationship Id="rId33" Type="http://schemas.openxmlformats.org/officeDocument/2006/relationships/font" Target="fonts/MavenPro-regular.fntdata"/><Relationship Id="rId10" Type="http://schemas.openxmlformats.org/officeDocument/2006/relationships/slide" Target="slides/slide5.xml"/><Relationship Id="rId32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MavenPr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a92579d8f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a92579d8f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a92579d8f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a92579d8f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a92579d8f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a92579d8f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a92579d8f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a92579d8f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a92579d8f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a92579d8f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a92579d8f5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a92579d8f5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a92579d8f5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a92579d8f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a92579d8f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a92579d8f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a92579d8f5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a92579d8f5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a92579d8f5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a92579d8f5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b09d0291ec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b09d0291ec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a92579d8f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a92579d8f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a92579d8f5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a92579d8f5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a92579d8f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a92579d8f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a92579d8f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a92579d8f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a8fcabe1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a8fcabe1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a8fcabe17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a8fcabe17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a92579d8f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a92579d8f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92579d8f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a92579d8f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a92579d8f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a92579d8f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a92579d8f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a92579d8f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a92579d8f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a92579d8f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linkedin.com/in/william-angel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8.png"/><Relationship Id="rId6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linkedin.com/in/william-angel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.png"/><Relationship Id="rId9" Type="http://schemas.openxmlformats.org/officeDocument/2006/relationships/image" Target="../media/image11.png"/><Relationship Id="rId5" Type="http://schemas.openxmlformats.org/officeDocument/2006/relationships/image" Target="../media/image16.png"/><Relationship Id="rId6" Type="http://schemas.openxmlformats.org/officeDocument/2006/relationships/image" Target="../media/image4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Sensors! 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Willl Angel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Linkedin: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https://www.linkedin.com/in/william-angel/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Twitter: @DataDrivenAngel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Pitfalls of Sensor Data</a:t>
            </a:r>
            <a:endParaRPr/>
          </a:p>
        </p:txBody>
      </p:sp>
      <p:pic>
        <p:nvPicPr>
          <p:cNvPr id="342" name="Google Shape;3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5838" y="1584450"/>
            <a:ext cx="2771775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Pitfalls of Sensor Data</a:t>
            </a:r>
            <a:endParaRPr/>
          </a:p>
        </p:txBody>
      </p:sp>
      <p:sp>
        <p:nvSpPr>
          <p:cNvPr id="348" name="Google Shape;348;p2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Sensors are Physical devices: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Not </a:t>
            </a:r>
            <a:r>
              <a:rPr lang="en" sz="1400"/>
              <a:t>perfectly</a:t>
            </a:r>
            <a:r>
              <a:rPr lang="en" sz="1400"/>
              <a:t> sensitive under all conditions: results in measurement error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Vibration, heat, light, moisture,  poor calibration, manufacturing defects, can chance the sensitivity of a sensor and cause it to give inaccurate readings.</a:t>
            </a:r>
            <a:br>
              <a:rPr lang="en" sz="1200"/>
            </a:b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Not always </a:t>
            </a:r>
            <a:r>
              <a:rPr lang="en" sz="1400"/>
              <a:t>available</a:t>
            </a:r>
            <a:r>
              <a:rPr lang="en" sz="1400"/>
              <a:t>: results in </a:t>
            </a:r>
            <a:r>
              <a:rPr lang="en" sz="1400"/>
              <a:t>intermittent</a:t>
            </a:r>
            <a:r>
              <a:rPr lang="en" sz="1400"/>
              <a:t> data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Power loss, network disruptions, Bob from IT unplugs a cable, a bird steals your camera, the sensor breaks, someone disables the smoke alarm so they can vape, someone steals the sim card from your remote sensor node and racks up €1500 in roaming charges, etc</a:t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Pitfalls of Sensor Data - Continued</a:t>
            </a:r>
            <a:endParaRPr/>
          </a:p>
        </p:txBody>
      </p:sp>
      <p:sp>
        <p:nvSpPr>
          <p:cNvPr id="354" name="Google Shape;354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data comes from systems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Distributed computer systems are terrible: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Networking is hard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Hardware cannot be trusted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Things break - sometimes they only partially break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Not always available or timely: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Sensors break, data gets delayed, measurements conflict,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Sensor data collection computers break or degrade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346 reasons to avoid data pitfalls</a:t>
            </a:r>
            <a:endParaRPr/>
          </a:p>
        </p:txBody>
      </p:sp>
      <p:pic>
        <p:nvPicPr>
          <p:cNvPr id="360" name="Google Shape;3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600" y="1640438"/>
            <a:ext cx="2987635" cy="3240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4285" y="1547713"/>
            <a:ext cx="4861237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 to avoid sensor data pitfalls:</a:t>
            </a:r>
            <a:br>
              <a:rPr lang="en"/>
            </a:br>
            <a:r>
              <a:rPr lang="en" sz="2600"/>
              <a:t>Trust no one, not even yourself</a:t>
            </a:r>
            <a:endParaRPr sz="2600"/>
          </a:p>
        </p:txBody>
      </p:sp>
      <p:sp>
        <p:nvSpPr>
          <p:cNvPr id="367" name="Google Shape;367;p2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a system designer/operator: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Be Paranoid: Cultivate an Operations Mindset and anticipate potential faults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Build </a:t>
            </a:r>
            <a:r>
              <a:rPr lang="en"/>
              <a:t>redundancy</a:t>
            </a:r>
            <a:r>
              <a:rPr lang="en"/>
              <a:t> and monitoring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As a data </a:t>
            </a:r>
            <a:r>
              <a:rPr lang="en"/>
              <a:t>practitioner working with data from sensors: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Understand where the data comes from and how it is collected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Look for anomalies, missing data, incomplete data, wrong data, mislabeled data.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Bootstrap trust: look for sensor readings that can be used to increase confidence in other sensors.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7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Extraction</a:t>
            </a:r>
            <a:endParaRPr/>
          </a:p>
        </p:txBody>
      </p:sp>
      <p:sp>
        <p:nvSpPr>
          <p:cNvPr id="373" name="Google Shape;373;p2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get data out of a sensor anyways?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Extraction</a:t>
            </a:r>
            <a:endParaRPr/>
          </a:p>
        </p:txBody>
      </p:sp>
      <p:sp>
        <p:nvSpPr>
          <p:cNvPr id="379" name="Google Shape;379;p2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Data is useful when: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 human sees the data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 human could see the data ( but doesn’t want to)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An </a:t>
            </a:r>
            <a:r>
              <a:rPr lang="en"/>
              <a:t>algorithm</a:t>
            </a:r>
            <a:r>
              <a:rPr lang="en"/>
              <a:t> uses the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for sensor reading:</a:t>
            </a:r>
            <a:endParaRPr/>
          </a:p>
        </p:txBody>
      </p:sp>
      <p:sp>
        <p:nvSpPr>
          <p:cNvPr id="385" name="Google Shape;385;p29"/>
          <p:cNvSpPr txBox="1"/>
          <p:nvPr>
            <p:ph idx="1" type="body"/>
          </p:nvPr>
        </p:nvSpPr>
        <p:spPr>
          <a:xfrm>
            <a:off x="1303800" y="1990050"/>
            <a:ext cx="29973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can be read from a sensor: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Manually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Mechanically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Electrically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Digitally</a:t>
            </a:r>
            <a:endParaRPr/>
          </a:p>
        </p:txBody>
      </p:sp>
      <p:pic>
        <p:nvPicPr>
          <p:cNvPr id="386" name="Google Shape;3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" y="1897125"/>
            <a:ext cx="1254000" cy="296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0958" y="0"/>
            <a:ext cx="2533042" cy="189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5075" y="2853875"/>
            <a:ext cx="2003425" cy="228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39120" y="2497026"/>
            <a:ext cx="3804874" cy="2646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for data extraction:</a:t>
            </a:r>
            <a:endParaRPr/>
          </a:p>
        </p:txBody>
      </p:sp>
      <p:sp>
        <p:nvSpPr>
          <p:cNvPr id="395" name="Google Shape;395;p30"/>
          <p:cNvSpPr txBox="1"/>
          <p:nvPr>
            <p:ph idx="1" type="body"/>
          </p:nvPr>
        </p:nvSpPr>
        <p:spPr>
          <a:xfrm>
            <a:off x="1303800" y="1503950"/>
            <a:ext cx="49599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can be extracted from a digital sensor and sent to storage: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By Wires: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Electrical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Optical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By radio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2G SMS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3G+ Cellular data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Bluetooth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RFID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WiFi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LoRa Radio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Packet Radio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Microwave Relays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Satellite / space communications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By light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Lasers!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0"/>
          <p:cNvSpPr txBox="1"/>
          <p:nvPr/>
        </p:nvSpPr>
        <p:spPr>
          <a:xfrm>
            <a:off x="6296500" y="1921650"/>
            <a:ext cx="2763900" cy="11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By Audio: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Phone modem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Speaker + Microphone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Ultrasound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97" name="Google Shape;39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57350"/>
            <a:ext cx="1503225" cy="268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1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Storage</a:t>
            </a:r>
            <a:endParaRPr/>
          </a:p>
        </p:txBody>
      </p:sp>
      <p:sp>
        <p:nvSpPr>
          <p:cNvPr id="403" name="Google Shape;403;p31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 we put all this junk data?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Presentation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Sensors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Sensor Data extraction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Sensor Data Storage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Demo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Arduino sensors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ESP8266 Sensor Network Overview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for data Storage:</a:t>
            </a:r>
            <a:endParaRPr/>
          </a:p>
        </p:txBody>
      </p:sp>
      <p:sp>
        <p:nvSpPr>
          <p:cNvPr id="409" name="Google Shape;409;p32"/>
          <p:cNvSpPr txBox="1"/>
          <p:nvPr>
            <p:ph idx="1" type="body"/>
          </p:nvPr>
        </p:nvSpPr>
        <p:spPr>
          <a:xfrm>
            <a:off x="1303800" y="1503950"/>
            <a:ext cx="49599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data needs to be stored somewhere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Put it on a flash drive  ~100GB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Put it on a hard drive    ~ 10 TB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Put it on a server            ~ 100 TB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Put it on a rack                  ~ 1 PB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Put it on a data center       ~ 100 PB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Build a new google             ~ 10 exabytes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frequency vs data storage</a:t>
            </a:r>
            <a:endParaRPr/>
          </a:p>
        </p:txBody>
      </p:sp>
      <p:sp>
        <p:nvSpPr>
          <p:cNvPr id="415" name="Google Shape;415;p3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volumes get out of control with high resolution high frequency sensors.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~1 TB of data per aircraft flight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Recording a 4 byte integer at 10khz (10,000/s) is 3.2 GB per day. 1.2 TB per year. PER SENSOR.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Large scale sensor nodes can be thousands or millions of nodes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Datapocalypse: too much data</a:t>
            </a:r>
            <a:endParaRPr/>
          </a:p>
        </p:txBody>
      </p:sp>
      <p:sp>
        <p:nvSpPr>
          <p:cNvPr id="421" name="Google Shape;421;p34"/>
          <p:cNvSpPr txBox="1"/>
          <p:nvPr>
            <p:ph idx="1" type="body"/>
          </p:nvPr>
        </p:nvSpPr>
        <p:spPr>
          <a:xfrm>
            <a:off x="1303800" y="1520975"/>
            <a:ext cx="7030500" cy="30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Storage systems are overwhelmed by the growth in sensor data</a:t>
            </a:r>
            <a:br>
              <a:rPr lang="en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Organizations are overwhelmed by the growth in data.</a:t>
            </a:r>
            <a:br>
              <a:rPr lang="en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This data will only get bigger, better, and contain more potential value</a:t>
            </a:r>
            <a:br>
              <a:rPr lang="en" sz="1800"/>
            </a:br>
            <a:br>
              <a:rPr lang="en" sz="1800"/>
            </a:br>
            <a:r>
              <a:rPr lang="en" sz="1800"/>
              <a:t>Q.E.D. Data Related Careers will stay in demand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5"/>
          <p:cNvSpPr txBox="1"/>
          <p:nvPr>
            <p:ph type="ctrTitle"/>
          </p:nvPr>
        </p:nvSpPr>
        <p:spPr>
          <a:xfrm>
            <a:off x="824000" y="1613825"/>
            <a:ext cx="48183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&amp; Demo</a:t>
            </a:r>
            <a:endParaRPr/>
          </a:p>
        </p:txBody>
      </p:sp>
      <p:sp>
        <p:nvSpPr>
          <p:cNvPr id="427" name="Google Shape;427;p35"/>
          <p:cNvSpPr txBox="1"/>
          <p:nvPr>
            <p:ph idx="1" type="subTitle"/>
          </p:nvPr>
        </p:nvSpPr>
        <p:spPr>
          <a:xfrm>
            <a:off x="824000" y="3596300"/>
            <a:ext cx="81546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Linkedin: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https://www.linkedin.com/in/william-angel/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Twitter:  @DataDrivenAngel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Github:      DataDrivenAngel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576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sensor?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30333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“a device that responds to a physical stimulus (such as heat, light, sound, pressure, magnetism, or a particular motion) and </a:t>
            </a:r>
            <a:r>
              <a:rPr b="1" i="1" lang="en" sz="1800">
                <a:solidFill>
                  <a:srgbClr val="30333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transmits </a:t>
            </a:r>
            <a:r>
              <a:rPr i="1" lang="en" sz="1800">
                <a:solidFill>
                  <a:srgbClr val="30333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resulting impulse (as for </a:t>
            </a:r>
            <a:r>
              <a:rPr b="1" i="1" lang="en" sz="1800">
                <a:solidFill>
                  <a:srgbClr val="30333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measurement</a:t>
            </a:r>
            <a:r>
              <a:rPr i="1" lang="en" sz="1800">
                <a:solidFill>
                  <a:srgbClr val="30333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or operating a control)”</a:t>
            </a:r>
            <a:br>
              <a:rPr i="1" lang="en" sz="1800">
                <a:solidFill>
                  <a:srgbClr val="30333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i="1" lang="en" sz="1800">
                <a:solidFill>
                  <a:srgbClr val="30333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900">
                <a:solidFill>
                  <a:srgbClr val="30333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Merriam-Webster</a:t>
            </a:r>
            <a:endParaRPr i="1" sz="1800">
              <a:solidFill>
                <a:srgbClr val="30333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 sz="18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“a device, module, machine, or subsystem whose purpose is to </a:t>
            </a:r>
            <a:r>
              <a:rPr b="1" i="1" lang="en" sz="18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detect</a:t>
            </a:r>
            <a:r>
              <a:rPr i="1" lang="en" sz="18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events or changes in its environment and </a:t>
            </a:r>
            <a:r>
              <a:rPr b="1" i="1" lang="en" sz="18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send the information</a:t>
            </a:r>
            <a:r>
              <a:rPr i="1" lang="en" sz="18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to other electronics”</a:t>
            </a:r>
            <a:br>
              <a:rPr i="1" lang="en" sz="18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900">
                <a:latin typeface="Arial"/>
                <a:ea typeface="Arial"/>
                <a:cs typeface="Arial"/>
                <a:sym typeface="Arial"/>
              </a:rPr>
              <a:t>Wikipedia</a:t>
            </a: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i="1"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2350" y="0"/>
            <a:ext cx="1931650" cy="184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kinds of data do sensors collect?</a:t>
            </a:r>
            <a:endParaRPr/>
          </a:p>
        </p:txBody>
      </p:sp>
      <p:sp>
        <p:nvSpPr>
          <p:cNvPr id="297" name="Google Shape;297;p16"/>
          <p:cNvSpPr txBox="1"/>
          <p:nvPr>
            <p:ph idx="1" type="body"/>
          </p:nvPr>
        </p:nvSpPr>
        <p:spPr>
          <a:xfrm>
            <a:off x="1303800" y="1990050"/>
            <a:ext cx="24579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Anything!</a:t>
            </a:r>
            <a:br>
              <a:rPr lang="en"/>
            </a:br>
            <a:br>
              <a:rPr lang="en"/>
            </a:br>
            <a:r>
              <a:rPr lang="en"/>
              <a:t>- Temperature</a:t>
            </a:r>
            <a:br>
              <a:rPr lang="en"/>
            </a:br>
            <a:r>
              <a:rPr lang="en"/>
              <a:t>- Electrical Voltage/Current</a:t>
            </a:r>
            <a:br>
              <a:rPr lang="en"/>
            </a:br>
            <a:r>
              <a:rPr lang="en"/>
              <a:t>- Distance</a:t>
            </a:r>
            <a:br>
              <a:rPr lang="en"/>
            </a:br>
            <a:r>
              <a:rPr lang="en"/>
              <a:t>- Time</a:t>
            </a:r>
            <a:br>
              <a:rPr lang="en"/>
            </a:br>
            <a:r>
              <a:rPr lang="en"/>
              <a:t>- Force / Mass / Pressure</a:t>
            </a:r>
            <a:br>
              <a:rPr lang="en"/>
            </a:br>
            <a:r>
              <a:rPr lang="en"/>
              <a:t>- Light</a:t>
            </a:r>
            <a:br>
              <a:rPr lang="en"/>
            </a:br>
            <a:r>
              <a:rPr lang="en"/>
              <a:t>- Acceleration</a:t>
            </a:r>
            <a:br>
              <a:rPr lang="en"/>
            </a:br>
            <a:r>
              <a:rPr lang="en"/>
              <a:t>- Images</a:t>
            </a:r>
            <a:br>
              <a:rPr lang="en"/>
            </a:br>
            <a:r>
              <a:rPr lang="en"/>
              <a:t>- Sound</a:t>
            </a:r>
            <a:br>
              <a:rPr lang="en"/>
            </a:br>
            <a:r>
              <a:rPr lang="en"/>
              <a:t>- Fluid Flow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8" name="Google Shape;2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9402" y="1373775"/>
            <a:ext cx="5654601" cy="376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410724" cy="1808043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17"/>
          <p:cNvSpPr txBox="1"/>
          <p:nvPr>
            <p:ph idx="1" type="body"/>
          </p:nvPr>
        </p:nvSpPr>
        <p:spPr>
          <a:xfrm>
            <a:off x="2677600" y="1401275"/>
            <a:ext cx="21306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EVERYWHERE!</a:t>
            </a:r>
            <a:endParaRPr/>
          </a:p>
        </p:txBody>
      </p:sp>
      <p:pic>
        <p:nvPicPr>
          <p:cNvPr id="305" name="Google Shape;30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5075" y="3221550"/>
            <a:ext cx="4031000" cy="1921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6225" y="0"/>
            <a:ext cx="3167775" cy="21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45625" y="1750275"/>
            <a:ext cx="2372801" cy="173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7438" y="3328150"/>
            <a:ext cx="3490926" cy="188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913" y="3286975"/>
            <a:ext cx="2372800" cy="23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7100" y="1163813"/>
            <a:ext cx="2333625" cy="252412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 we use sensors?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do we use sensors?</a:t>
            </a:r>
            <a:endParaRPr/>
          </a:p>
        </p:txBody>
      </p:sp>
      <p:sp>
        <p:nvSpPr>
          <p:cNvPr id="317" name="Google Shape;317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When the data is necessary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When the data can be useful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When the sensors and controllers are so cheap that you might as well just put them in and get data.</a:t>
            </a:r>
            <a:endParaRPr sz="1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Microelectromechanical Systems (MEMs)</a:t>
            </a:r>
            <a:endParaRPr/>
          </a:p>
        </p:txBody>
      </p:sp>
      <p:sp>
        <p:nvSpPr>
          <p:cNvPr id="323" name="Google Shape;323;p19"/>
          <p:cNvSpPr txBox="1"/>
          <p:nvPr>
            <p:ph idx="1" type="body"/>
          </p:nvPr>
        </p:nvSpPr>
        <p:spPr>
          <a:xfrm>
            <a:off x="1303800" y="1990050"/>
            <a:ext cx="31578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Semiconductor fabrication allows sensors to be </a:t>
            </a:r>
            <a:r>
              <a:rPr lang="en"/>
              <a:t>miniaturized</a:t>
            </a:r>
            <a:r>
              <a:rPr lang="en"/>
              <a:t> and produced in larger quantities at lower costs and higher qualities. </a:t>
            </a:r>
            <a:br>
              <a:rPr lang="en"/>
            </a:br>
            <a:br>
              <a:rPr lang="en"/>
            </a:br>
            <a:r>
              <a:rPr lang="en"/>
              <a:t>We live in a golden age of sensors.</a:t>
            </a:r>
            <a:endParaRPr/>
          </a:p>
        </p:txBody>
      </p:sp>
      <p:pic>
        <p:nvPicPr>
          <p:cNvPr id="324" name="Google Shape;3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4050" y="2049750"/>
            <a:ext cx="4377600" cy="2422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Microcontrollers: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Tiny (and cheap) computers</a:t>
            </a:r>
            <a:endParaRPr/>
          </a:p>
        </p:txBody>
      </p:sp>
      <p:sp>
        <p:nvSpPr>
          <p:cNvPr id="330" name="Google Shape;330;p20"/>
          <p:cNvSpPr txBox="1"/>
          <p:nvPr>
            <p:ph idx="1" type="body"/>
          </p:nvPr>
        </p:nvSpPr>
        <p:spPr>
          <a:xfrm>
            <a:off x="1303800" y="1990050"/>
            <a:ext cx="73590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Semiconductor Manufacturing has made computers smaller, cheaper, and more efficient.</a:t>
            </a:r>
            <a:br>
              <a:rPr lang="en"/>
            </a:br>
            <a:br>
              <a:rPr lang="en"/>
            </a:br>
            <a:r>
              <a:rPr lang="en"/>
              <a:t>A $3 microcontroller today has more computing power than NASA used to send astronauts to the moon.</a:t>
            </a:r>
            <a:br>
              <a:rPr lang="en"/>
            </a:br>
            <a:br>
              <a:rPr lang="en"/>
            </a:br>
            <a:r>
              <a:rPr lang="en"/>
              <a:t>A $40 Raspberry Pi 3 Linux Computer has </a:t>
            </a:r>
            <a:r>
              <a:rPr b="1" lang="en"/>
              <a:t>four times the power of a CREY-2 Supercomputer</a:t>
            </a:r>
            <a:r>
              <a:rPr lang="en"/>
              <a:t> </a:t>
            </a:r>
            <a:br>
              <a:rPr lang="en"/>
            </a:br>
            <a:r>
              <a:rPr lang="en"/>
              <a:t>(5.3 gflops vs 1.4 gflops)</a:t>
            </a:r>
            <a:br>
              <a:rPr lang="en"/>
            </a:br>
            <a:br>
              <a:rPr lang="en"/>
            </a:br>
            <a:r>
              <a:rPr lang="en"/>
              <a:t>The cost of paying a college student to set one of these up is more than the hardware.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useful sensors measure?</a:t>
            </a:r>
            <a:endParaRPr/>
          </a:p>
        </p:txBody>
      </p:sp>
      <p:sp>
        <p:nvSpPr>
          <p:cNvPr id="336" name="Google Shape;336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useful sensor measures: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Sensitively</a:t>
            </a:r>
            <a:r>
              <a:rPr lang="en"/>
              <a:t>:  responds to the desired physical change in a predictable way that allows the physical property to be measured with some accuracy.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Insensitively: does NOT respond to other physical changes that are likely to co-occur with the desired measure.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Impact free: does NOT change the physical property it measures.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